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6" r:id="rId8"/>
    <p:sldId id="265" r:id="rId9"/>
    <p:sldId id="272" r:id="rId10"/>
    <p:sldId id="267" r:id="rId11"/>
    <p:sldId id="268" r:id="rId12"/>
    <p:sldId id="269" r:id="rId13"/>
    <p:sldId id="270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AD1A89-2E37-489A-965F-3115170B2A7E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38E6009-7BA6-44EF-9040-168A570E63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3777952"/>
          </a:xfrm>
        </p:spPr>
        <p:txBody>
          <a:bodyPr>
            <a:normAutofit/>
          </a:bodyPr>
          <a:lstStyle/>
          <a:p>
            <a:r>
              <a:rPr lang="ru-RU" sz="4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i="1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«</a:t>
            </a:r>
            <a:r>
              <a:rPr lang="ru-RU" sz="4400" b="1" dirty="0" smtClean="0"/>
              <a:t>СССР и его союзники в решающих битвах Второй мировой войны»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pic>
        <p:nvPicPr>
          <p:cNvPr id="8194" name="Picture 2" descr="http://profilib.com/reader/66/15/b21566/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7488832" cy="34766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85728"/>
            <a:ext cx="792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Тема урока: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60075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86808" cy="45262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«Если мы увидим, что выигрывает Германия, то нам следует помогать России; а если выигрывать будет Россия, то нам следует помогать Германии. И таким образом пусть они убивают друг друга как можно больше».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dirty="0" smtClean="0"/>
              <a:t>Из  интервью</a:t>
            </a:r>
          </a:p>
          <a:p>
            <a:pPr algn="r">
              <a:buNone/>
            </a:pPr>
            <a:r>
              <a:rPr lang="ru-RU" dirty="0" smtClean="0"/>
              <a:t> «Нью-Йорк Тайм» </a:t>
            </a:r>
          </a:p>
          <a:p>
            <a:pPr algn="r">
              <a:buNone/>
            </a:pPr>
            <a:r>
              <a:rPr lang="ru-RU" dirty="0" smtClean="0"/>
              <a:t>1941 год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Сенатор Гарри Трумэн </a:t>
            </a:r>
            <a:endParaRPr lang="ru-RU" dirty="0"/>
          </a:p>
        </p:txBody>
      </p:sp>
      <p:pic>
        <p:nvPicPr>
          <p:cNvPr id="1026" name="Picture 2" descr="http://imgc.allpostersimages.com/images/P-473-488-90/26/2696/RGSUD00Z/posters/marie-hansen-harry-s-truman-sitting-at-de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628800"/>
            <a:ext cx="4032448" cy="4648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864096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sz="3000" dirty="0">
                <a:solidFill>
                  <a:srgbClr val="FFC000"/>
                </a:solidFill>
              </a:rPr>
              <a:t>Председатель Совета Министров СССР — И. В. </a:t>
            </a:r>
            <a:r>
              <a:rPr lang="ru-RU" sz="3000" dirty="0" smtClean="0">
                <a:solidFill>
                  <a:srgbClr val="FFC000"/>
                </a:solidFill>
              </a:rPr>
              <a:t>Сталин.</a:t>
            </a:r>
            <a:endParaRPr lang="ru-RU" sz="3000" dirty="0">
              <a:solidFill>
                <a:srgbClr val="FFC000"/>
              </a:solidFill>
            </a:endParaRPr>
          </a:p>
          <a:p>
            <a:endParaRPr lang="ru-RU" dirty="0"/>
          </a:p>
        </p:txBody>
      </p:sp>
      <p:pic>
        <p:nvPicPr>
          <p:cNvPr id="5122" name="Picture 2" descr="C:\Users\Bogdanova\Desktop\20081209elpepiint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192688" cy="41764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«Мы сделаем это сами!»</a:t>
            </a:r>
          </a:p>
          <a:p>
            <a:pPr algn="ctr"/>
            <a:r>
              <a:rPr lang="ru-RU" sz="3600" dirty="0" smtClean="0"/>
              <a:t> </a:t>
            </a:r>
            <a:r>
              <a:rPr lang="ru-RU" sz="2000" dirty="0" smtClean="0"/>
              <a:t>из</a:t>
            </a:r>
            <a:r>
              <a:rPr lang="ru-RU" sz="3600" dirty="0" smtClean="0"/>
              <a:t> </a:t>
            </a:r>
            <a:r>
              <a:rPr lang="ru-RU" sz="2000" dirty="0" smtClean="0"/>
              <a:t>личной беседы 1943 год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2340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200" b="1" dirty="0"/>
              <a:t>Битва на </a:t>
            </a:r>
            <a:r>
              <a:rPr lang="ru-RU" sz="3200" b="1" dirty="0" err="1"/>
              <a:t>Курско</a:t>
            </a:r>
            <a:r>
              <a:rPr lang="ru-RU" sz="3200" b="1" dirty="0"/>
              <a:t>- Орловской  дуге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/>
              <a:t>Укрепление антифашистской коалиции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/>
              <a:t>Освобождение Советской земли и открытие второго фронта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 изучения нового материала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Многие западные историки утверждают, что исход Второй мировой войны решался на Западном  фронте, в Северной Африке и т.д. Историки США считают, что решающими битвами Второй мировой войны были сражения за остров </a:t>
            </a:r>
            <a:r>
              <a:rPr lang="ru-RU" dirty="0" err="1"/>
              <a:t>Мидуэй</a:t>
            </a:r>
            <a:r>
              <a:rPr lang="ru-RU" dirty="0"/>
              <a:t> (июнь 1942г) и в Тунисе (май 1943г.). Иногда в этот  перечень включается ещё и Сталинградская битва, но другие сражения на советско-германском фронте не упоминается вообще.                                            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Согласитесь ли вы с данным утверждением?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Учебная проблема: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r>
              <a:rPr lang="ru-RU" dirty="0" smtClean="0"/>
              <a:t>Планы немецкого командования</a:t>
            </a:r>
            <a:endParaRPr lang="ru-RU" dirty="0"/>
          </a:p>
        </p:txBody>
      </p:sp>
      <p:pic>
        <p:nvPicPr>
          <p:cNvPr id="1028" name="Picture 4" descr="http://war-game.ucoz.ru/_bl/0/88902302.gif"/>
          <p:cNvPicPr>
            <a:picLocks noChangeAspect="1" noChangeArrowheads="1"/>
          </p:cNvPicPr>
          <p:nvPr/>
        </p:nvPicPr>
        <p:blipFill>
          <a:blip r:embed="rId2"/>
          <a:srcRect t="9612" b="5084"/>
          <a:stretch>
            <a:fillRect/>
          </a:stretch>
        </p:blipFill>
        <p:spPr bwMode="auto">
          <a:xfrm>
            <a:off x="1428728" y="1071546"/>
            <a:ext cx="5786478" cy="5477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militera.lib.ru/memo/russian/vasilevsky/s03.gif"/>
          <p:cNvPicPr>
            <a:picLocks noChangeAspect="1" noChangeArrowheads="1"/>
          </p:cNvPicPr>
          <p:nvPr/>
        </p:nvPicPr>
        <p:blipFill>
          <a:blip r:embed="rId2"/>
          <a:srcRect t="3698" b="8762"/>
          <a:stretch>
            <a:fillRect/>
          </a:stretch>
        </p:blipFill>
        <p:spPr bwMode="auto">
          <a:xfrm>
            <a:off x="714348" y="84028"/>
            <a:ext cx="7786742" cy="66383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357298"/>
            <a:ext cx="8786874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b="1" dirty="0" smtClean="0"/>
              <a:t> Соотношение сил СССР и Германии на </a:t>
            </a:r>
            <a:r>
              <a:rPr lang="ru-RU" b="1" dirty="0" err="1" smtClean="0"/>
              <a:t>Курско</a:t>
            </a:r>
            <a:r>
              <a:rPr lang="ru-RU" b="1" dirty="0" smtClean="0"/>
              <a:t>-</a:t>
            </a:r>
            <a:r>
              <a:rPr b="1" smtClean="0"/>
              <a:t>O</a:t>
            </a:r>
            <a:r>
              <a:rPr lang="ru-RU" b="1" dirty="0" err="1" smtClean="0"/>
              <a:t>рловском</a:t>
            </a:r>
            <a:r>
              <a:rPr lang="ru-RU" b="1" dirty="0" smtClean="0"/>
              <a:t> направлении в начале июля 1943г.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928802"/>
          <a:ext cx="8786843" cy="4502597"/>
        </p:xfrm>
        <a:graphic>
          <a:graphicData uri="http://schemas.openxmlformats.org/drawingml/2006/table">
            <a:tbl>
              <a:tblPr/>
              <a:tblGrid>
                <a:gridCol w="2928353"/>
                <a:gridCol w="2929245"/>
                <a:gridCol w="2929245"/>
              </a:tblGrid>
              <a:tr h="8782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Силы и средства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Советские войска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Германские войска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22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Люди (тыс.)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1 336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Ок.900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45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Орудия и минометы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19 100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10 000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22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Танки и САУ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3 444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2 733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22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самолеты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2 172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Ок.2 050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2144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/>
              <a:t>С </a:t>
            </a:r>
            <a:r>
              <a:rPr lang="ru-RU" sz="3100" b="1" dirty="0" smtClean="0"/>
              <a:t>28 ноября по 1 декабря 1943 года в столице Ирана Тегеране состоялась конференция глав трех держав: Великобритании, США и СССР.</a:t>
            </a:r>
            <a:endParaRPr lang="ru-RU" sz="3100" b="1" dirty="0"/>
          </a:p>
        </p:txBody>
      </p:sp>
      <p:pic>
        <p:nvPicPr>
          <p:cNvPr id="34818" name="Picture 2" descr="http://www.vsluh.ru/uploads/base_image/image/34458/huge_de58be4c-fd24-446d-a8b7-f4c2798658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43050"/>
            <a:ext cx="7056784" cy="38164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5589240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«Большая тройка»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— так в годы Второй мировой войны в мировых СМИ называли основные страны -участницы Антигитлеровской коалиции — СССР, США и Великобританию, а также руководителей этих стран: Сталина, Рузвельта и Черчилля.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соотношение сил СССР и Германии в начале 1944г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" y="1714489"/>
          <a:ext cx="8929717" cy="5257800"/>
        </p:xfrm>
        <a:graphic>
          <a:graphicData uri="http://schemas.openxmlformats.org/drawingml/2006/table">
            <a:tbl>
              <a:tblPr/>
              <a:tblGrid>
                <a:gridCol w="2975969"/>
                <a:gridCol w="2976874"/>
                <a:gridCol w="2976874"/>
              </a:tblGrid>
              <a:tr h="64465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Виды вооружений и численность войск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СССР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Германия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65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на военной службе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11 152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10 169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65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том числе на Восточном фронте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6 165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4 834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753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Армии резерва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571 –резерв СВГК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2437- во внутренних военных округах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3 487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20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танков и САУ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11 732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12 000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65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том числе на Восточном фронте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5357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7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самолетов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20 672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5 500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65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том числе на восточном фронте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8 506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3 073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Ответьте на вопросы</a:t>
            </a:r>
            <a:endParaRPr lang="ru-RU" dirty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85720" y="1357298"/>
            <a:ext cx="828680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чем заключается коренной перелом в ходе войны?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Какими факторами он был предопределен?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Почему он стал возможен?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Почему битва на  Курско-Орловской дуге завершила коренной перелом в ходе Великой Отечественной войны?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чем заключалась проблема второго фронта в отношениях между союзниками?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Многие западные историки утверждают, что исход Второй мировой войны решался на Западном  фронте, в Северной Африке и т.д. Историки США считают, что решающими битвами Второй мировой войны были сражения за остров </a:t>
            </a:r>
            <a:r>
              <a:rPr lang="ru-RU" dirty="0" err="1"/>
              <a:t>Мидуэй</a:t>
            </a:r>
            <a:r>
              <a:rPr lang="ru-RU" dirty="0"/>
              <a:t> (июнь 1942г) и в Тунисе (май 1943г.). Иногда в этот  перечень включается ещё и Сталинградская битва, но другие сражения на советско-германском фронте не упоминается вообще.                                            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Согласитесь ли вы с данным утверждением?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Учебная проблема: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4000" dirty="0"/>
              <a:t>Подготовить устные ответы на вопросы 1-4 к параграфу 26</a:t>
            </a:r>
          </a:p>
          <a:p>
            <a:pPr lvl="0"/>
            <a:r>
              <a:rPr lang="ru-RU" sz="4000" dirty="0"/>
              <a:t>Письменно выполнить задание 5 к параграфу 26.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42876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  <a:t>Домашнее </a:t>
            </a:r>
            <a:r>
              <a:rPr lang="ru-RU" sz="4400" b="1" dirty="0">
                <a:solidFill>
                  <a:schemeClr val="accent5">
                    <a:lumMod val="75000"/>
                  </a:schemeClr>
                </a:solidFill>
              </a:rPr>
              <a:t>задание:</a:t>
            </a:r>
            <a:br>
              <a:rPr lang="ru-RU" sz="4400" b="1" dirty="0">
                <a:solidFill>
                  <a:schemeClr val="accent5">
                    <a:lumMod val="75000"/>
                  </a:schemeClr>
                </a:solidFill>
              </a:rPr>
            </a:br>
            <a:endParaRPr lang="ru-RU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71480"/>
            <a:ext cx="7286676" cy="546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</TotalTime>
  <Words>429</Words>
  <Application>Microsoft Office PowerPoint</Application>
  <PresentationFormat>Экран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   «СССР и его союзники в решающих битвах Второй мировой войны» </vt:lpstr>
      <vt:lpstr>Сенатор Гарри Трумэн </vt:lpstr>
      <vt:lpstr>Слайд 3</vt:lpstr>
      <vt:lpstr>План изучения нового материала </vt:lpstr>
      <vt:lpstr>Учебная проблема: </vt:lpstr>
      <vt:lpstr>Планы немецкого командования</vt:lpstr>
      <vt:lpstr>Слайд 7</vt:lpstr>
      <vt:lpstr>            Соотношение сил СССР и Германии на Курско-Oрловском направлении в начале июля 1943г.</vt:lpstr>
      <vt:lpstr>  С 28 ноября по 1 декабря 1943 года в столице Ирана Тегеране состоялась конференция глав трех держав: Великобритании, США и СССР.</vt:lpstr>
      <vt:lpstr>соотношение сил СССР и Германии в начале 1944г</vt:lpstr>
      <vt:lpstr>Ответьте на вопросы</vt:lpstr>
      <vt:lpstr>Учебная проблема: </vt:lpstr>
      <vt:lpstr>   Домашнее задание: 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2016-09-26T12:51:28Z</dcterms:created>
  <dcterms:modified xsi:type="dcterms:W3CDTF">2016-09-26T17:55:36Z</dcterms:modified>
</cp:coreProperties>
</file>